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97" r:id="rId4"/>
    <p:sldId id="258" r:id="rId5"/>
    <p:sldId id="259" r:id="rId6"/>
    <p:sldId id="260" r:id="rId7"/>
    <p:sldId id="269" r:id="rId8"/>
    <p:sldId id="289" r:id="rId9"/>
    <p:sldId id="290" r:id="rId10"/>
    <p:sldId id="292" r:id="rId11"/>
    <p:sldId id="293" r:id="rId12"/>
    <p:sldId id="294" r:id="rId13"/>
    <p:sldId id="295" r:id="rId14"/>
    <p:sldId id="261" r:id="rId15"/>
    <p:sldId id="262" r:id="rId16"/>
    <p:sldId id="286" r:id="rId17"/>
    <p:sldId id="263" r:id="rId18"/>
    <p:sldId id="264" r:id="rId19"/>
    <p:sldId id="265" r:id="rId20"/>
    <p:sldId id="266" r:id="rId21"/>
    <p:sldId id="267" r:id="rId22"/>
    <p:sldId id="268" r:id="rId23"/>
    <p:sldId id="288" r:id="rId24"/>
    <p:sldId id="29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40094369081743"/>
          <c:y val="7.2427476610124567E-2"/>
          <c:w val="0.84560791821633385"/>
          <c:h val="0.851326143467580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468640"/>
        <c:axId val="118469200"/>
        <c:axId val="118598288"/>
      </c:bar3DChart>
      <c:catAx>
        <c:axId val="118468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8469200"/>
        <c:crosses val="autoZero"/>
        <c:auto val="1"/>
        <c:lblAlgn val="ctr"/>
        <c:lblOffset val="100"/>
        <c:noMultiLvlLbl val="0"/>
      </c:catAx>
      <c:valAx>
        <c:axId val="118469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8468640"/>
        <c:crosses val="autoZero"/>
        <c:crossBetween val="between"/>
      </c:valAx>
      <c:serAx>
        <c:axId val="118598288"/>
        <c:scaling>
          <c:orientation val="minMax"/>
        </c:scaling>
        <c:delete val="1"/>
        <c:axPos val="b"/>
        <c:majorTickMark val="out"/>
        <c:minorTickMark val="none"/>
        <c:tickLblPos val="none"/>
        <c:crossAx val="1184692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cat>
            <c:strRef>
              <c:f>Sayfa1!$A$2:$A$5</c:f>
              <c:strCache>
                <c:ptCount val="4"/>
                <c:pt idx="0">
                  <c:v>1. Çeyrek</c:v>
                </c:pt>
                <c:pt idx="1">
                  <c:v>2. Çeyrek</c:v>
                </c:pt>
                <c:pt idx="2">
                  <c:v>3. Çeyrek</c:v>
                </c:pt>
                <c:pt idx="3">
                  <c:v>4. Çeyrek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98556430446233E-2"/>
          <c:y val="5.5459317585301836E-2"/>
          <c:w val="0.70851990376202956"/>
          <c:h val="0.83261956838728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Ocak</c:v>
                </c:pt>
              </c:strCache>
            </c:strRef>
          </c:tx>
          <c:invertIfNegative val="0"/>
          <c:cat>
            <c:numRef>
              <c:f>Sayfa1!$B$1:$M$1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Sayfa1!$B$2:$M$2</c:f>
              <c:numCache>
                <c:formatCode>General</c:formatCode>
                <c:ptCount val="12"/>
                <c:pt idx="0">
                  <c:v>23</c:v>
                </c:pt>
                <c:pt idx="1">
                  <c:v>25</c:v>
                </c:pt>
                <c:pt idx="2">
                  <c:v>27</c:v>
                </c:pt>
                <c:pt idx="3">
                  <c:v>29</c:v>
                </c:pt>
                <c:pt idx="4">
                  <c:v>36</c:v>
                </c:pt>
                <c:pt idx="5">
                  <c:v>13</c:v>
                </c:pt>
                <c:pt idx="6">
                  <c:v>25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14</c:v>
                </c:pt>
                <c:pt idx="11">
                  <c:v>16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Şubat</c:v>
                </c:pt>
              </c:strCache>
            </c:strRef>
          </c:tx>
          <c:invertIfNegative val="0"/>
          <c:cat>
            <c:numRef>
              <c:f>Sayfa1!$B$1:$M$1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Sayfa1!$B$3:$M$3</c:f>
              <c:numCache>
                <c:formatCode>General</c:formatCode>
                <c:ptCount val="12"/>
                <c:pt idx="0">
                  <c:v>21</c:v>
                </c:pt>
                <c:pt idx="1">
                  <c:v>11</c:v>
                </c:pt>
                <c:pt idx="2">
                  <c:v>10</c:v>
                </c:pt>
                <c:pt idx="3">
                  <c:v>25</c:v>
                </c:pt>
                <c:pt idx="4">
                  <c:v>36</c:v>
                </c:pt>
                <c:pt idx="5">
                  <c:v>23</c:v>
                </c:pt>
                <c:pt idx="6">
                  <c:v>28</c:v>
                </c:pt>
                <c:pt idx="7">
                  <c:v>26</c:v>
                </c:pt>
                <c:pt idx="8">
                  <c:v>26</c:v>
                </c:pt>
                <c:pt idx="9">
                  <c:v>28</c:v>
                </c:pt>
                <c:pt idx="10">
                  <c:v>23</c:v>
                </c:pt>
                <c:pt idx="1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767104"/>
        <c:axId val="171826912"/>
        <c:axId val="118598912"/>
      </c:bar3DChart>
      <c:catAx>
        <c:axId val="1677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826912"/>
        <c:crosses val="autoZero"/>
        <c:auto val="1"/>
        <c:lblAlgn val="ctr"/>
        <c:lblOffset val="100"/>
        <c:noMultiLvlLbl val="0"/>
      </c:catAx>
      <c:valAx>
        <c:axId val="1718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767104"/>
        <c:crosses val="autoZero"/>
        <c:crossBetween val="between"/>
      </c:valAx>
      <c:serAx>
        <c:axId val="11859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71826912"/>
        <c:crosses val="autoZero"/>
      </c:serAx>
      <c:spPr>
        <a:solidFill>
          <a:schemeClr val="bg2">
            <a:lumMod val="5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60000"/>
        <a:lumOff val="4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18CF-C32E-4BE7-A367-875C1D0D4CCD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C6BFB-FA23-4433-9941-F636A0AABD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9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6BFB-FA23-4433-9941-F636A0AABDF7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01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6BFB-FA23-4433-9941-F636A0AABDF7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9D2034-9FF8-476C-AB2A-4A3F464C6586}" type="datetimeFigureOut">
              <a:rPr lang="tr-TR" smtClean="0"/>
              <a:pPr/>
              <a:t>11.06.2019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2A9298-B5B3-4890-AF82-780F274D09A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912768" cy="4589702"/>
          </a:xfrm>
        </p:spPr>
        <p:txBody>
          <a:bodyPr>
            <a:normAutofit/>
          </a:bodyPr>
          <a:lstStyle/>
          <a:p>
            <a:r>
              <a:rPr lang="tr-TR" dirty="0" smtClean="0"/>
              <a:t> 	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/>
              <a:t>  </a:t>
            </a:r>
          </a:p>
          <a:p>
            <a:pPr algn="ctr"/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ONDOKUZ MAYIS ÜNİVERSİTESİ ÇEVRE MÜHENDİSLİĞİ BÖLÜMÜ</a:t>
            </a:r>
          </a:p>
          <a:p>
            <a:pPr algn="ctr"/>
            <a:endParaRPr lang="tr-TR" sz="4400" b="1" dirty="0" smtClean="0"/>
          </a:p>
          <a:p>
            <a:pPr algn="ctr"/>
            <a:endParaRPr lang="tr-T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BİTİRME PROJESİ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POSTER HAZIRLAMA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 VE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   POSTER SUNUMU</a:t>
            </a:r>
          </a:p>
          <a:p>
            <a:pPr algn="ctr"/>
            <a:endParaRPr lang="tr-TR" sz="4400" b="1" dirty="0" smtClean="0"/>
          </a:p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SAMSUN/2019</a:t>
            </a:r>
          </a:p>
          <a:p>
            <a:pPr algn="ctr"/>
            <a:endParaRPr lang="tr-TR" sz="2400" b="1" dirty="0" smtClean="0"/>
          </a:p>
          <a:p>
            <a:pPr algn="ctr"/>
            <a:endParaRPr lang="tr-TR" sz="4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357290" y="1643050"/>
            <a:ext cx="7329510" cy="4364241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800" dirty="0" smtClean="0"/>
              <a:t>  </a:t>
            </a:r>
            <a:r>
              <a:rPr lang="tr-TR" sz="4400" dirty="0" smtClean="0"/>
              <a:t>Yazı       % 20 </a:t>
            </a:r>
          </a:p>
          <a:p>
            <a:endParaRPr lang="tr-TR" sz="4400" dirty="0" smtClean="0"/>
          </a:p>
          <a:p>
            <a:r>
              <a:rPr lang="tr-TR" sz="4400" dirty="0" smtClean="0"/>
              <a:t> Grafik    % 40 </a:t>
            </a:r>
          </a:p>
          <a:p>
            <a:endParaRPr lang="tr-TR" sz="4400" dirty="0" smtClean="0"/>
          </a:p>
          <a:p>
            <a:r>
              <a:rPr lang="tr-TR" sz="4400" dirty="0" smtClean="0"/>
              <a:t> Boşluk   % 40</a:t>
            </a:r>
            <a:endParaRPr lang="tr-TR" sz="44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sz="5400" dirty="0" smtClean="0"/>
              <a:t>BOYUT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42910" y="1643051"/>
            <a:ext cx="8043890" cy="3857651"/>
          </a:xfrm>
        </p:spPr>
        <p:txBody>
          <a:bodyPr vert="horz">
            <a:noAutofit/>
          </a:bodyPr>
          <a:lstStyle/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Başlık                      </a:t>
            </a: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72-100  </a:t>
            </a: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(pt) </a:t>
            </a:r>
          </a:p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Bölüm başlıkları        36-48</a:t>
            </a:r>
          </a:p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Metin                       24</a:t>
            </a:r>
          </a:p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 3"/>
              <a:buNone/>
            </a:pP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az                       </a:t>
            </a:r>
            <a:r>
              <a:rPr lang="tr-T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tr-T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1154098"/>
          </a:xfrm>
        </p:spPr>
        <p:txBody>
          <a:bodyPr/>
          <a:lstStyle/>
          <a:p>
            <a:r>
              <a:rPr lang="tr-TR" dirty="0" smtClean="0"/>
              <a:t>FONT BÜYÜKLÜĞÜ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000660"/>
          </a:xfrm>
        </p:spPr>
        <p:txBody>
          <a:bodyPr vert="horz">
            <a:norm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Yazı bölümünden kısa boşluklarla ayrılmalı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metre uzaklıktan görülebilmeli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Renk kullanılacaksa en fazla 2-3 renk kullanılmalı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Veri grupları farklı renkte olabilir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Etrafında çerçeve olabilir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Anlaşılır olmalı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İyi kalitede basılmalı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Konu ile ilişkili olmalı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86116" y="285728"/>
            <a:ext cx="5857884" cy="1143000"/>
          </a:xfrm>
        </p:spPr>
        <p:txBody>
          <a:bodyPr/>
          <a:lstStyle/>
          <a:p>
            <a:r>
              <a:rPr lang="tr-TR" dirty="0" smtClean="0"/>
              <a:t>GRAFİK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072098"/>
          </a:xfrm>
        </p:spPr>
        <p:txBody>
          <a:bodyPr vert="horz">
            <a:norm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Postere katkısı olmayan tablolardan kaçınılmalı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Metindeki veriler tekrarlanmamalı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Kendine ait başlığı olmalı ve tablo içeriğini kısaca yansıtmalı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Kısaltmadan kaçınılmalı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Kullanılan her türlü sembolün açıklaması verilmeli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İstatistiksel yönden anlamlı olan sonuçlar koyu olarak yazılabilir veya zemin renginin tonu değiştirilebilir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tr-TR" dirty="0" smtClean="0"/>
              <a:t>                  TABLO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Özette; 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Başlık 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Amaç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Materyal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ve </a:t>
            </a:r>
            <a:r>
              <a:rPr lang="tr-TR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Metod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Bulgular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Sonuç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Anahtar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kelimeler</a:t>
            </a:r>
          </a:p>
          <a:p>
            <a:pPr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Özet 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>Formatı Hangi Bölümlerden Oluşur?</a:t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 vert="horz">
            <a:normAutofit/>
          </a:bodyPr>
          <a:lstStyle/>
          <a:p>
            <a:pPr lvl="0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Çalışmaya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uygun,  araştırmayı doğru tanımlayan bir başlık yazılmalıdır.</a:t>
            </a:r>
          </a:p>
          <a:p>
            <a:pPr lvl="0" fontAlgn="base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Çalışmanın adı,yazarlar,çalıştıkları kuruluşlar, poster numarasına yer verilebilir.</a:t>
            </a:r>
          </a:p>
          <a:p>
            <a:pPr lvl="0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Başlık tek parça halinde olmalı,çalışmanın içeriğini yansıtmalı, ilgi çekici çarpıcı olmalıdır</a:t>
            </a:r>
          </a:p>
          <a:p>
            <a:pPr lvl="0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Başlığın altında öğrenci isimlerinden sonra danışman öğretim üyesi ismi yazılmalıdır.</a:t>
            </a:r>
          </a:p>
          <a:p>
            <a:pPr>
              <a:buFont typeface="Wingdings 3"/>
              <a:buNone/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95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Başlık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648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bölümde konuyla ilgili bir giriş yapılmalı (konu nedir, önemi vb.) ,  ardından net bir şekilde araştırmanın amacı yazılmalıdır. (Bu çalışmanın amacı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…..…….dır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Ya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da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 çalışmada…….…Amaçlanmıştır. vb…)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Yaklaşık 200 kelime ayırmalıyız.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3"/>
              <a:buNone/>
            </a:pP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Amaç 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>(Giriş)</a:t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988840"/>
            <a:ext cx="8318728" cy="4137323"/>
          </a:xfrm>
        </p:spPr>
        <p:txBody>
          <a:bodyPr vert="horz">
            <a:normAutofit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bölümde, araştırma verilerinin nasıl toplandığı, veri toplama araçları,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hangi değişkenlerin araştırıldığı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Kullanılan bilgisayar programı ve kullanılan istatistiksel yöntemler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Çalışmanın dizaynı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Kullanılan materyaller belirtilmeli.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 kelime veya altında olmalıdır.</a:t>
            </a:r>
          </a:p>
          <a:p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Materyal 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>ve </a:t>
            </a:r>
            <a:r>
              <a:rPr lang="tr-TR" sz="3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Metod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3429024"/>
          </a:xfrm>
        </p:spPr>
        <p:txBody>
          <a:bodyPr vert="horz">
            <a:normAutofit/>
          </a:bodyPr>
          <a:lstStyle/>
          <a:p>
            <a:pPr algn="just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Çalışmada elde edilen bulgular uygun bir sıra içerisinde düz yazı ile anlatılmalıdır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Gereksiz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bulgular ile poster anlam karmaşasına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boğulmamalıdır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Veriler hem tablo hem metin halinde verilmemelidir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biri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seçilmelidir.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Bulgular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8576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Duvar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gibi zeminlere asılmak üzere basılan büyükçe afiş veya fotoğraflara </a:t>
            </a:r>
            <a:r>
              <a:rPr lang="tr-TR" sz="28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poster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denir. Posterlerde metin ve görsellik bir arada iletilir. </a:t>
            </a:r>
            <a:b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Poster, ikinci bir anlam olarak bilimsel toplantılarda asılan bildirilerdir. Bu bildiriler </a:t>
            </a:r>
            <a:r>
              <a:rPr lang="tr-TR" sz="28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IMRAD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(bilimsel makalenin yazım tekniği) kurallarına uygun ve toplantının özeti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şeklindedir. 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Poster </a:t>
            </a:r>
            <a:r>
              <a:rPr lang="tr-TR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Nedir?</a:t>
            </a:r>
            <a:br>
              <a:rPr lang="tr-TR" sz="33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 vert="horz">
            <a:normAutofit/>
          </a:bodyPr>
          <a:lstStyle/>
          <a:p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Araştırmadan elde edilen önemli sonuçlar ve buna dayanarak yapılan çıkarımlar/öneriler belirtilmelidir.</a:t>
            </a:r>
          </a:p>
          <a:p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Sonuç</a:t>
            </a:r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3116"/>
            <a:ext cx="8372476" cy="2000264"/>
          </a:xfrm>
        </p:spPr>
        <p:txBody>
          <a:bodyPr vert="horz">
            <a:normAutofit fontScale="92500" lnSpcReduction="20000"/>
          </a:bodyPr>
          <a:lstStyle/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Gerek görülürse en temel kaynaklar verilebilir)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fazla 10 kaynak yazı içindeki sıraya eklenir.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Araştırmayı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iyi tanımlayan 3 – 5 anahtar kelime yazılmalıdır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 olarak </a:t>
            </a:r>
            <a:r>
              <a:rPr lang="tr-TR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iletişim bilgileri verilir.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208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Kaynaklar  ve    Anahtar Kelimeler</a:t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556792"/>
            <a:ext cx="8229600" cy="4301100"/>
          </a:xfrm>
        </p:spPr>
        <p:txBody>
          <a:bodyPr vert="horz">
            <a:normAutofit/>
          </a:bodyPr>
          <a:lstStyle/>
          <a:p>
            <a:pPr fontAlgn="base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Sunum için iyi hazırlanmalı ve defalarca tekrar edilmeli.</a:t>
            </a:r>
          </a:p>
          <a:p>
            <a:pPr fontAlgn="base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Konuya </a:t>
            </a:r>
            <a:r>
              <a:rPr lang="tr-TR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NET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hakim olmak gerekir.</a:t>
            </a:r>
          </a:p>
          <a:p>
            <a:pPr fontAlgn="base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 dinleyici önemsenip etkili bir dil kullanılmalı.</a:t>
            </a:r>
          </a:p>
          <a:p>
            <a:pPr fontAlgn="base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 asma seti bulundurulmalı.</a:t>
            </a:r>
          </a:p>
          <a:p>
            <a:pPr fontAlgn="base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Katılımcılara dağıtılmak üzere posterin küçültülmüş (minyatür) kopyaları bulundurulmalıdır.</a:t>
            </a:r>
          </a:p>
          <a:p>
            <a:pPr fontAlgn="base"/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endParaRPr lang="tr-T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 SUNUMU</a:t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65403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215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1887450" y="214290"/>
            <a:ext cx="5369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Garamond Pro Bold" pitchFamily="18" charset="-94"/>
              </a:rPr>
              <a:t>POSTER   ALANI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836712"/>
            <a:ext cx="6552728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4">
                    <a:lumMod val="75000"/>
                  </a:schemeClr>
                </a:solidFill>
                <a:latin typeface="AR BERKLEY" panose="02000000000000000000" pitchFamily="2" charset="0"/>
              </a:rPr>
              <a:t>DİNLEDİĞİNİZ İÇİN TEŞEKKÜRLER</a:t>
            </a:r>
            <a:r>
              <a:rPr lang="tr-TR" sz="3600" dirty="0" smtClean="0">
                <a:solidFill>
                  <a:schemeClr val="accent4">
                    <a:lumMod val="75000"/>
                  </a:schemeClr>
                </a:solidFill>
                <a:latin typeface="AR BERKLEY" panose="02000000000000000000" pitchFamily="2" charset="0"/>
                <a:sym typeface="Wingdings" panose="05000000000000000000" pitchFamily="2" charset="2"/>
              </a:rPr>
              <a:t></a:t>
            </a:r>
            <a:endParaRPr lang="tr-TR" sz="3600" dirty="0">
              <a:solidFill>
                <a:schemeClr val="accent4">
                  <a:lumMod val="75000"/>
                </a:schemeClr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3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385994" y="428604"/>
            <a:ext cx="6758006" cy="928694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 Örnekleri</a:t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OEM\Desktop\IMG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520280" cy="3617146"/>
          </a:xfrm>
          <a:prstGeom prst="rect">
            <a:avLst/>
          </a:prstGeom>
          <a:noFill/>
        </p:spPr>
      </p:pic>
      <p:pic>
        <p:nvPicPr>
          <p:cNvPr id="5" name="Picture 2" descr="C:\Users\OEM\Desktop\tudav_yunuslari_korumak_karadeni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592288" cy="3554854"/>
          </a:xfrm>
          <a:prstGeom prst="rect">
            <a:avLst/>
          </a:prstGeom>
          <a:noFill/>
        </p:spPr>
      </p:pic>
      <p:pic>
        <p:nvPicPr>
          <p:cNvPr id="1027" name="Picture 3" descr="C:\Users\OEM\Desktop\ornek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84784"/>
            <a:ext cx="244827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000660"/>
          </a:xfrm>
        </p:spPr>
        <p:txBody>
          <a:bodyPr>
            <a:noAutofit/>
          </a:bodyPr>
          <a:lstStyle/>
          <a:p>
            <a:pPr lvl="0" fontAlgn="base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Posterler görsel bir iletişim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aracıdır.</a:t>
            </a:r>
          </a:p>
          <a:p>
            <a:pPr lvl="0" fontAlgn="base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İletmek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istediğiniz düşünceyi etkili bir şekilde geniş kitleye 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ulaştırabilen ve günümüzde </a:t>
            </a:r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kullanılan en önemli bilgi kaynağıdır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Posterler çalışmalarınızın reklamı niteliğindedir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Dikkat çekici, uyumlu ve düzenli başarılı bir çalışma ile ifade ettiğiniz konuyu etkili bir şekilde alıcıya doğrudan ulaştırmanızı sağlamanızda yardımcı olur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Posterler iyi birer materyal aracıdır</a:t>
            </a: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Posterler fikirlerinizin net bir mesaj ile okuyucuya yansıyan halini oluşturur.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9216" cy="92869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Önemi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071546"/>
            <a:ext cx="8358246" cy="5357850"/>
          </a:xfrm>
        </p:spPr>
        <p:txBody>
          <a:bodyPr>
            <a:noAutofit/>
          </a:bodyPr>
          <a:lstStyle/>
          <a:p>
            <a:r>
              <a:rPr lang="tr-TR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Poster hazırlama programları : 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 Microsoft Publisher, Word, PowerPoint, </a:t>
            </a:r>
            <a:r>
              <a:rPr lang="tr-TR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Adobe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Acrobat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Yazım dili </a:t>
            </a:r>
            <a:r>
              <a:rPr lang="tr-TR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Türkçe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olacaktır. Yazı büyüklüğü başlık için 100+ </a:t>
            </a:r>
            <a:r>
              <a:rPr lang="tr-TR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pt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.,alt başlık için 36+,yazılar için ise 24+ </a:t>
            </a:r>
            <a:r>
              <a:rPr lang="tr-TR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pt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 olmalıdır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800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kelimeyi aşmamalıdır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Microsoft Ofis ortamında </a:t>
            </a:r>
            <a:r>
              <a:rPr lang="tr-TR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Times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New Roman 12 punto olarak hazırlanmalıdır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Sayfa yapısı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ayarlanmalı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Dosya sık sık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kaydedilmeli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Mutlaka yedeği olmalı :</a:t>
            </a:r>
            <a:r>
              <a:rPr lang="tr-TR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Flash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bellek ,Yazılı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kopya</a:t>
            </a:r>
            <a:r>
              <a:rPr lang="tr-T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fontAlgn="base">
              <a:buNone/>
            </a:pPr>
            <a:r>
              <a:rPr lang="tr-T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buNone/>
            </a:pP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buNone/>
            </a:pPr>
            <a:r>
              <a:rPr lang="tr-TR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tr-TR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</a:t>
            </a:r>
            <a:r>
              <a:rPr lang="tr-TR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Poster nasıl hazırlanmalı ?</a:t>
            </a:r>
            <a:br>
              <a:rPr lang="tr-TR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4251928"/>
          </a:xfrm>
        </p:spPr>
        <p:txBody>
          <a:bodyPr vert="horz">
            <a:noAutofit/>
          </a:bodyPr>
          <a:lstStyle/>
          <a:p>
            <a:pPr lvl="0" fontAlgn="base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Arka zemin ,açık renkte beyaz gri tonlarında kullanılmalıdır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Zeminde karışık renklerin ve resimlerin kullanılmaması önemlidir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Yaptığınız poster  en az 2-3 metre uzaktan rahatça okunabilmelidir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Net bir mesajı ifade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etmeli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Görsel açıdan zengin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olmalı</a:t>
            </a: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Resmin çözünürlük kalitesi iyi olmalıdır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tr-TR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24136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  <a:t>Görünüm</a:t>
            </a:r>
            <a:br>
              <a:rPr lang="tr-TR" sz="37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Posteriniz kısa ve öz olmalıdır. Çalışmalarınız özet şeklinde kapsaması yeterlidir. Uzun olursa katılımcıların dikkatini dağıtabilir.</a:t>
            </a:r>
          </a:p>
          <a:p>
            <a:pPr lvl="0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Yazı karakterinizi klasik sıradan seçmeyin .Klasik  yazı tipleri yerine daha dikkat çekici yazı tipleri kullanabilirsiniz .Fakat bu yazı tipleri okumayı zorlaştırmamalı.  </a:t>
            </a:r>
          </a:p>
          <a:p>
            <a:pPr lvl="0"/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Sıralama yukarıdan aşağıya kolonlar halinde olmalıdır,kolonlar arasında boşluklar bırakılmalıdır.</a:t>
            </a:r>
          </a:p>
          <a:p>
            <a:pPr>
              <a:buNone/>
            </a:pPr>
            <a:r>
              <a:rPr lang="tr-T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Görünüm</a:t>
            </a:r>
            <a:br>
              <a:rPr lang="tr-TR" sz="3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r-TR" sz="3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186766" cy="5007183"/>
          </a:xfrm>
        </p:spPr>
        <p:txBody>
          <a:bodyPr/>
          <a:lstStyle/>
          <a:p>
            <a:r>
              <a:rPr lang="tr-TR" dirty="0" smtClean="0"/>
              <a:t>Yukarıdan aşağıya kolonlar halinde</a:t>
            </a:r>
          </a:p>
          <a:p>
            <a:r>
              <a:rPr lang="tr-TR" dirty="0" smtClean="0"/>
              <a:t>Kolonlar arasında boşluk bırakılmalı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511156"/>
          </a:xfrm>
        </p:spPr>
        <p:txBody>
          <a:bodyPr>
            <a:noAutofit/>
          </a:bodyPr>
          <a:lstStyle/>
          <a:p>
            <a:r>
              <a:rPr lang="tr-TR" sz="4000" dirty="0" smtClean="0"/>
              <a:t>SIRALAMA</a:t>
            </a:r>
            <a:endParaRPr lang="tr-TR" sz="4000" dirty="0"/>
          </a:p>
        </p:txBody>
      </p:sp>
      <p:sp>
        <p:nvSpPr>
          <p:cNvPr id="4" name="3 Aşağı Ok"/>
          <p:cNvSpPr/>
          <p:nvPr/>
        </p:nvSpPr>
        <p:spPr>
          <a:xfrm>
            <a:off x="1357290" y="3000372"/>
            <a:ext cx="1000132" cy="2786082"/>
          </a:xfrm>
          <a:prstGeom prst="downArrow">
            <a:avLst>
              <a:gd name="adj1" fmla="val 50000"/>
              <a:gd name="adj2" fmla="val 513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5" name="4 Sağ Ok"/>
          <p:cNvSpPr/>
          <p:nvPr/>
        </p:nvSpPr>
        <p:spPr>
          <a:xfrm>
            <a:off x="2428860" y="2786058"/>
            <a:ext cx="1785950" cy="9286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4286248" y="3000372"/>
            <a:ext cx="1071570" cy="2786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7" name="6 Aşağı Ok"/>
          <p:cNvSpPr/>
          <p:nvPr/>
        </p:nvSpPr>
        <p:spPr>
          <a:xfrm>
            <a:off x="7215206" y="3000372"/>
            <a:ext cx="1000132" cy="278608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5429256" y="2786058"/>
            <a:ext cx="1714512" cy="9132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tr-TR" dirty="0" smtClean="0"/>
              <a:t>        POSTER GÖRÜNÜMÜ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28596" y="2500306"/>
            <a:ext cx="1500198" cy="242889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GİRİŞ</a:t>
            </a:r>
            <a:endParaRPr lang="tr-TR" sz="1600" b="1" dirty="0"/>
          </a:p>
        </p:txBody>
      </p:sp>
      <p:sp>
        <p:nvSpPr>
          <p:cNvPr id="5" name="4 Dikdörtgen"/>
          <p:cNvSpPr/>
          <p:nvPr/>
        </p:nvSpPr>
        <p:spPr>
          <a:xfrm>
            <a:off x="2357422" y="2500306"/>
            <a:ext cx="1500198" cy="242889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METOD</a:t>
            </a:r>
            <a:endParaRPr lang="tr-TR" sz="1600" b="1" dirty="0"/>
          </a:p>
        </p:txBody>
      </p:sp>
      <p:sp>
        <p:nvSpPr>
          <p:cNvPr id="6" name="5 Dikdörtgen"/>
          <p:cNvSpPr/>
          <p:nvPr/>
        </p:nvSpPr>
        <p:spPr>
          <a:xfrm>
            <a:off x="4214810" y="2500306"/>
            <a:ext cx="2214578" cy="244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4214810" y="264318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BULGULAR</a:t>
            </a:r>
            <a:endParaRPr lang="tr-TR" sz="1600" b="1" dirty="0"/>
          </a:p>
        </p:txBody>
      </p:sp>
      <p:graphicFrame>
        <p:nvGraphicFramePr>
          <p:cNvPr id="8" name="7 Grafik"/>
          <p:cNvGraphicFramePr/>
          <p:nvPr/>
        </p:nvGraphicFramePr>
        <p:xfrm>
          <a:off x="4357686" y="2928934"/>
          <a:ext cx="200026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Dikdörtgen"/>
          <p:cNvSpPr/>
          <p:nvPr/>
        </p:nvSpPr>
        <p:spPr>
          <a:xfrm>
            <a:off x="6929454" y="2500306"/>
            <a:ext cx="1643074" cy="242889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SONUÇ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KAYNAKLAR</a:t>
            </a:r>
            <a:endParaRPr lang="tr-TR" b="1" dirty="0"/>
          </a:p>
        </p:txBody>
      </p:sp>
      <p:graphicFrame>
        <p:nvGraphicFramePr>
          <p:cNvPr id="12" name="11 Grafik"/>
          <p:cNvGraphicFramePr/>
          <p:nvPr/>
        </p:nvGraphicFramePr>
        <p:xfrm flipH="1">
          <a:off x="7358081" y="3286124"/>
          <a:ext cx="45719" cy="14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Dikdörtgen"/>
          <p:cNvSpPr/>
          <p:nvPr/>
        </p:nvSpPr>
        <p:spPr>
          <a:xfrm>
            <a:off x="3286116" y="1071546"/>
            <a:ext cx="22145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BAŞLIK</a:t>
            </a:r>
            <a:r>
              <a:rPr lang="tr-TR" dirty="0" smtClean="0"/>
              <a:t> YAZARLAR</a:t>
            </a:r>
            <a:endParaRPr lang="tr-TR" dirty="0"/>
          </a:p>
        </p:txBody>
      </p:sp>
      <p:graphicFrame>
        <p:nvGraphicFramePr>
          <p:cNvPr id="17" name="4 Grafik"/>
          <p:cNvGraphicFramePr/>
          <p:nvPr/>
        </p:nvGraphicFramePr>
        <p:xfrm>
          <a:off x="4283968" y="3140968"/>
          <a:ext cx="20882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528</Words>
  <Application>Microsoft Office PowerPoint</Application>
  <PresentationFormat>On-screen Show (4:3)</PresentationFormat>
  <Paragraphs>136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Garamond Pro Bold</vt:lpstr>
      <vt:lpstr>AR BERKLEY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Kalabalık</vt:lpstr>
      <vt:lpstr>  </vt:lpstr>
      <vt:lpstr>     Poster Nedir? </vt:lpstr>
      <vt:lpstr>Poster Örnekleri </vt:lpstr>
      <vt:lpstr>  Önemi  </vt:lpstr>
      <vt:lpstr> Bir Poster nasıl hazırlanmalı ? </vt:lpstr>
      <vt:lpstr>Görünüm </vt:lpstr>
      <vt:lpstr> Görünüm </vt:lpstr>
      <vt:lpstr>SIRALAMA</vt:lpstr>
      <vt:lpstr>        POSTER GÖRÜNÜMÜ</vt:lpstr>
      <vt:lpstr>   BOYUT</vt:lpstr>
      <vt:lpstr>FONT BÜYÜKLÜĞÜ</vt:lpstr>
      <vt:lpstr>GRAFİK</vt:lpstr>
      <vt:lpstr>                  TABLO</vt:lpstr>
      <vt:lpstr> Özet Formatı Hangi Bölümlerden Oluşur? </vt:lpstr>
      <vt:lpstr> Başlık </vt:lpstr>
      <vt:lpstr>PowerPoint Presentation</vt:lpstr>
      <vt:lpstr> Amaç (Giriş) </vt:lpstr>
      <vt:lpstr> Materyal ve Metod </vt:lpstr>
      <vt:lpstr> Bulgular </vt:lpstr>
      <vt:lpstr> Sonuç </vt:lpstr>
      <vt:lpstr>  Kaynaklar  ve    Anahtar Kelimeler  </vt:lpstr>
      <vt:lpstr> POSTER SUNUMU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HAZIRLAMA  VE  POSTER SUNUMU</dc:title>
  <dc:creator>OEM</dc:creator>
  <cp:lastModifiedBy>Arife</cp:lastModifiedBy>
  <cp:revision>91</cp:revision>
  <dcterms:created xsi:type="dcterms:W3CDTF">2015-10-27T11:45:39Z</dcterms:created>
  <dcterms:modified xsi:type="dcterms:W3CDTF">2019-06-11T07:40:57Z</dcterms:modified>
</cp:coreProperties>
</file>